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57" r:id="rId4"/>
    <p:sldId id="258" r:id="rId5"/>
    <p:sldId id="259" r:id="rId6"/>
    <p:sldId id="260" r:id="rId7"/>
    <p:sldId id="268" r:id="rId8"/>
    <p:sldId id="261" r:id="rId9"/>
    <p:sldId id="262" r:id="rId10"/>
    <p:sldId id="263" r:id="rId11"/>
    <p:sldId id="277" r:id="rId12"/>
    <p:sldId id="269" r:id="rId13"/>
    <p:sldId id="266" r:id="rId14"/>
    <p:sldId id="267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E280"/>
    <a:srgbClr val="FAFFC2"/>
    <a:srgbClr val="B2FFFC"/>
    <a:srgbClr val="D0F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4"/>
    <p:restoredTop sz="96353"/>
  </p:normalViewPr>
  <p:slideViewPr>
    <p:cSldViewPr snapToGrid="0" snapToObjects="1">
      <p:cViewPr>
        <p:scale>
          <a:sx n="63" d="100"/>
          <a:sy n="63" d="100"/>
        </p:scale>
        <p:origin x="680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2200A-C61C-C442-90F5-8597248544A0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6ADF5-1F2F-4E4C-933D-9A740406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45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ADF5-1F2F-4E4C-933D-9A74040696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9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3/ppt/sc23_presenter_back.png" TargetMode="External"/><Relationship Id="rId7" Type="http://schemas.openxmlformats.org/officeDocument/2006/relationships/image" Target="file:////Users/toddszymanski/Documents/01%20Work/SC23/ppt/sc23_presenter_logo@4x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file:////Users/toddszymanski/Documents/01%20Work/SC23/logo/00%20logosheet/sc23_logos_transpng@4x/sc23_hor_blackcolor@4x.png" TargetMode="Externa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2/presenter%20assets/sc22_logo@4x.png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7127B3-326B-8EE3-1A65-C7626C1F9EA5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-18574"/>
            <a:ext cx="12192000" cy="4343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7C2399-A039-5779-00C9-04FB33AC7A05}"/>
              </a:ext>
            </a:extLst>
          </p:cNvPr>
          <p:cNvSpPr/>
          <p:nvPr userDrawn="1"/>
        </p:nvSpPr>
        <p:spPr>
          <a:xfrm>
            <a:off x="0" y="4275786"/>
            <a:ext cx="12192000" cy="2582214"/>
          </a:xfrm>
          <a:prstGeom prst="rect">
            <a:avLst/>
          </a:prstGeom>
          <a:solidFill>
            <a:srgbClr val="48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797" y="1906998"/>
            <a:ext cx="10824402" cy="2250038"/>
          </a:xfrm>
        </p:spPr>
        <p:txBody>
          <a:bodyPr wrap="none" anchor="b">
            <a:normAutofit/>
          </a:bodyPr>
          <a:lstStyle>
            <a:lvl1pPr algn="l">
              <a:defRPr sz="3600" b="1" i="0" cap="none" baseline="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796" y="4430332"/>
            <a:ext cx="10824401" cy="1884472"/>
          </a:xfrm>
        </p:spPr>
        <p:txBody>
          <a:bodyPr wrap="square" anchor="t" anchorCtr="0">
            <a:noAutofit/>
          </a:bodyPr>
          <a:lstStyle>
            <a:lvl1pPr marL="0" indent="0" algn="l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authors and/or presenters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56410-ABCD-9F80-F32E-9E3C2F71AE94}"/>
              </a:ext>
            </a:extLst>
          </p:cNvPr>
          <p:cNvPicPr>
            <a:picLocks noChangeAspect="1"/>
          </p:cNvPicPr>
          <p:nvPr userDrawn="1"/>
        </p:nvPicPr>
        <p:blipFill>
          <a:blip r:embed="rId4" r:link="rId5"/>
          <a:srcRect/>
          <a:stretch>
            <a:fillRect/>
          </a:stretch>
        </p:blipFill>
        <p:spPr>
          <a:xfrm>
            <a:off x="8153400" y="529898"/>
            <a:ext cx="3200400" cy="1130489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5DA24FF-6611-6926-2C9A-E0E546194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796" y="6422137"/>
            <a:ext cx="1600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fld id="{DEB177B6-8116-EB44-AD78-42A45D43F559}" type="datetime1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69637F2-8D3B-F392-76D4-518311CEF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6489A9-4A70-4708-2F78-88B47874A9D5}"/>
              </a:ext>
            </a:extLst>
          </p:cNvPr>
          <p:cNvPicPr>
            <a:picLocks noChangeAspect="1"/>
          </p:cNvPicPr>
          <p:nvPr userDrawn="1"/>
        </p:nvPicPr>
        <p:blipFill>
          <a:blip r:embed="rId6" r:link="rId7"/>
          <a:srcRect/>
          <a:stretch>
            <a:fillRect/>
          </a:stretch>
        </p:blipFill>
        <p:spPr>
          <a:xfrm>
            <a:off x="412630" y="6485246"/>
            <a:ext cx="205740" cy="20574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25866"/>
            <a:ext cx="1600200" cy="312326"/>
          </a:xfrm>
        </p:spPr>
        <p:txBody>
          <a:bodyPr/>
          <a:lstStyle/>
          <a:p>
            <a:fld id="{E9A1C34C-64B9-3742-AC3A-DF7437F603FA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25866"/>
            <a:ext cx="1600200" cy="312326"/>
          </a:xfrm>
        </p:spPr>
        <p:txBody>
          <a:bodyPr/>
          <a:lstStyle/>
          <a:p>
            <a:fld id="{436B20EC-8654-A240-8289-E083C39C2D04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25866"/>
            <a:ext cx="1600200" cy="312326"/>
          </a:xfrm>
        </p:spPr>
        <p:txBody>
          <a:bodyPr/>
          <a:lstStyle/>
          <a:p>
            <a:fld id="{03B69DD4-E621-6142-8193-CAA658C361AD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rgbClr val="000000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rgbClr val="000000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12326"/>
          </a:xfrm>
        </p:spPr>
        <p:txBody>
          <a:bodyPr/>
          <a:lstStyle/>
          <a:p>
            <a:fld id="{D10FD46D-C6EA-6B4C-BF2F-A13F55B253BC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91390"/>
            <a:ext cx="10820398" cy="999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75509"/>
            <a:ext cx="10820398" cy="43156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2271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2F0FD9E0-E380-3B44-BCCB-530A1FF37C6C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2271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91390"/>
            <a:ext cx="10820398" cy="999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75509"/>
            <a:ext cx="10820398" cy="43156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2271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2F0FD9E0-E380-3B44-BCCB-530A1FF37C6C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2271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1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12326"/>
          </a:xfrm>
        </p:spPr>
        <p:txBody>
          <a:bodyPr/>
          <a:lstStyle/>
          <a:p>
            <a:fld id="{B64D55A2-3D9D-084F-AAD5-AF9BBA396BBE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799" y="6425866"/>
            <a:ext cx="1600200" cy="312326"/>
          </a:xfrm>
        </p:spPr>
        <p:txBody>
          <a:bodyPr/>
          <a:lstStyle/>
          <a:p>
            <a:fld id="{08D7D8DA-9465-DD4A-800F-272899D8D7BD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797" y="6425866"/>
            <a:ext cx="1600200" cy="312326"/>
          </a:xfrm>
        </p:spPr>
        <p:txBody>
          <a:bodyPr/>
          <a:lstStyle/>
          <a:p>
            <a:fld id="{889F9916-D29A-0B4E-ABD7-51608927E3AB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392BF-22B0-0461-CF08-DA7B982A1D32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365125" y="6523402"/>
            <a:ext cx="316672" cy="3166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>
            <a:lvl1pPr>
              <a:buClr>
                <a:srgbClr val="000000"/>
              </a:buClr>
              <a:defRPr/>
            </a:lvl1pPr>
            <a:lvl2pPr>
              <a:buClr>
                <a:srgbClr val="000000"/>
              </a:buClr>
              <a:defRPr/>
            </a:lvl2pPr>
            <a:lvl3pPr>
              <a:buClr>
                <a:srgbClr val="000000"/>
              </a:buClr>
              <a:defRPr/>
            </a:lvl3pPr>
            <a:lvl4pPr>
              <a:buClr>
                <a:srgbClr val="000000"/>
              </a:buClr>
              <a:defRPr/>
            </a:lvl4pPr>
            <a:lvl5pPr>
              <a:buClr>
                <a:srgbClr val="0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>
            <a:lvl1pPr>
              <a:buClr>
                <a:srgbClr val="000000"/>
              </a:buClr>
              <a:defRPr/>
            </a:lvl1pPr>
            <a:lvl2pPr>
              <a:buClr>
                <a:srgbClr val="000000"/>
              </a:buClr>
              <a:defRPr/>
            </a:lvl2pPr>
            <a:lvl3pPr>
              <a:buClr>
                <a:srgbClr val="000000"/>
              </a:buClr>
              <a:defRPr/>
            </a:lvl3pPr>
            <a:lvl4pPr>
              <a:buClr>
                <a:srgbClr val="000000"/>
              </a:buClr>
              <a:defRPr/>
            </a:lvl4pPr>
            <a:lvl5pPr>
              <a:buClr>
                <a:srgbClr val="0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12326"/>
          </a:xfrm>
        </p:spPr>
        <p:txBody>
          <a:bodyPr/>
          <a:lstStyle/>
          <a:p>
            <a:fld id="{CF810A9F-E58F-0A4F-BB86-00D0C675F7F6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12326"/>
          </a:xfrm>
        </p:spPr>
        <p:txBody>
          <a:bodyPr/>
          <a:lstStyle/>
          <a:p>
            <a:fld id="{A9022B69-CCDB-4C49-82FF-93A849C8A861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25866"/>
            <a:ext cx="1600200" cy="312326"/>
          </a:xfrm>
        </p:spPr>
        <p:txBody>
          <a:bodyPr/>
          <a:lstStyle/>
          <a:p>
            <a:fld id="{D0CC3993-0B90-1C4D-9555-54A97F187C36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/Users/toddszymanski/Documents/01%20Work/SC23/ppt/sc23_presenter_logo@4x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8BEB7">
                <a:alpha val="35000"/>
              </a:srgbClr>
            </a:gs>
            <a:gs pos="100000">
              <a:srgbClr val="80C46E">
                <a:alpha val="35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1" y="6422137"/>
            <a:ext cx="1600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fld id="{C411B51A-ED12-F344-8388-02D0098F41E0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5073F6-E5C9-80CB-5149-AA71B271D79E}"/>
              </a:ext>
            </a:extLst>
          </p:cNvPr>
          <p:cNvPicPr>
            <a:picLocks noChangeAspect="1"/>
          </p:cNvPicPr>
          <p:nvPr userDrawn="1"/>
        </p:nvPicPr>
        <p:blipFill>
          <a:blip r:embed="rId15" r:link="rId16"/>
          <a:srcRect/>
          <a:stretch>
            <a:fillRect/>
          </a:stretch>
        </p:blipFill>
        <p:spPr>
          <a:xfrm>
            <a:off x="412630" y="6485246"/>
            <a:ext cx="205740" cy="20574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55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60" r:id="rId10"/>
    <p:sldLayoutId id="2147483657" r:id="rId11"/>
    <p:sldLayoutId id="2147483663" r:id="rId12"/>
    <p:sldLayoutId id="2147483664" r:id="rId13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 cap="none" baseline="0">
          <a:ln w="3175" cmpd="sng">
            <a:noFill/>
          </a:ln>
          <a:solidFill>
            <a:srgbClr val="000000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rgbClr val="000000"/>
        </a:buClr>
        <a:buSzPct val="100000"/>
        <a:buFont typeface="Arial"/>
        <a:buChar char="•"/>
        <a:defRPr sz="1800" kern="1200" cap="none">
          <a:solidFill>
            <a:srgbClr val="000000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rgbClr val="000000"/>
        </a:buClr>
        <a:buSzPct val="100000"/>
        <a:buFont typeface="Arial"/>
        <a:buChar char="•"/>
        <a:defRPr sz="1600" kern="1200" cap="none">
          <a:solidFill>
            <a:srgbClr val="000000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rgbClr val="000000"/>
        </a:buClr>
        <a:buSzPct val="100000"/>
        <a:buFont typeface="Arial"/>
        <a:buChar char="•"/>
        <a:defRPr sz="1400" kern="1200" cap="none">
          <a:solidFill>
            <a:srgbClr val="000000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rgbClr val="000000"/>
        </a:buClr>
        <a:buSzPct val="100000"/>
        <a:buFont typeface="Arial"/>
        <a:buChar char="•"/>
        <a:defRPr sz="1200" kern="1200" cap="none">
          <a:solidFill>
            <a:srgbClr val="000000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rgbClr val="000000"/>
        </a:buClr>
        <a:buSzPct val="100000"/>
        <a:buFont typeface="Arial"/>
        <a:buChar char="•"/>
        <a:defRPr sz="1200" kern="1200" cap="none">
          <a:solidFill>
            <a:srgbClr val="000000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hyperlink" Target="https://github.com/Marcus-Adair/Accelerating-Data-Intensive-Seismic-Research-Through-Parallel-Workflow-Optimization-and-Federated-C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B403CA-F51D-8396-BBD9-15A09C385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796" y="1906998"/>
            <a:ext cx="10748203" cy="2250038"/>
          </a:xfrm>
        </p:spPr>
        <p:txBody>
          <a:bodyPr>
            <a:norm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Accelerating Data-Intensive Seismic Research </a:t>
            </a:r>
            <a:b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Through Parallel Workflow Optimization </a:t>
            </a:r>
            <a:b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Federated Cyberinfrastructure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FF4ED36-A629-6E1B-E79C-48D6FAABC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Authors: Marcus Adair, Ivan </a:t>
            </a:r>
            <a:r>
              <a:rPr lang="en-US" sz="2400" dirty="0" err="1"/>
              <a:t>Rodero</a:t>
            </a:r>
            <a:r>
              <a:rPr lang="en-US" sz="2400" dirty="0"/>
              <a:t>, Manish Parashar, and Diego Melgar</a:t>
            </a:r>
          </a:p>
          <a:p>
            <a:r>
              <a:rPr lang="en-US" sz="2400" dirty="0"/>
              <a:t>Presenter: Marcus Adair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11E8A-7CAC-36CC-C072-CD34D7404A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2A3E1-8DA4-AA3B-63DE-49C269ACD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6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A1F7E7-903A-BF85-8C25-91D70BD61BA8}"/>
              </a:ext>
            </a:extLst>
          </p:cNvPr>
          <p:cNvSpPr/>
          <p:nvPr/>
        </p:nvSpPr>
        <p:spPr>
          <a:xfrm>
            <a:off x="7617494" y="3592419"/>
            <a:ext cx="4416898" cy="2833447"/>
          </a:xfrm>
          <a:prstGeom prst="roundRect">
            <a:avLst/>
          </a:prstGeom>
          <a:solidFill>
            <a:srgbClr val="FFE2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456E6B6-6B3D-AAE9-1CDA-4CBACD0FC661}"/>
              </a:ext>
            </a:extLst>
          </p:cNvPr>
          <p:cNvSpPr/>
          <p:nvPr/>
        </p:nvSpPr>
        <p:spPr>
          <a:xfrm>
            <a:off x="185634" y="648249"/>
            <a:ext cx="5609915" cy="38178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483" y="-221291"/>
            <a:ext cx="8773159" cy="999066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“Remotely” Running FDW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28E50-22AB-C294-BAE8-4B884680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13" b="10117"/>
          <a:stretch/>
        </p:blipFill>
        <p:spPr>
          <a:xfrm>
            <a:off x="269238" y="5034812"/>
            <a:ext cx="6832491" cy="1079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5F90C-2925-D079-4C20-7DD9B258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1321497"/>
            <a:ext cx="5588000" cy="17272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030199-E66B-335A-265D-F2CDE7495D01}"/>
              </a:ext>
            </a:extLst>
          </p:cNvPr>
          <p:cNvSpPr txBox="1">
            <a:spLocks/>
          </p:cNvSpPr>
          <p:nvPr/>
        </p:nvSpPr>
        <p:spPr>
          <a:xfrm>
            <a:off x="609558" y="979759"/>
            <a:ext cx="5185991" cy="3817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</a:rPr>
              <a:t>Created system to launch FDW workload via AWS machine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2400" b="1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sz="2400" dirty="0">
                <a:latin typeface="Arial" panose="020B0604020202020204" pitchFamily="34" charset="0"/>
              </a:rPr>
              <a:t>FDW can be ran without manually logging in to OSG</a:t>
            </a: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Launched concurrent workloads</a:t>
            </a: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Spoke to OSG about ‘dummy’ account for FDW service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4FB2B5-B805-925E-EFE8-CB81EEB71179}"/>
              </a:ext>
            </a:extLst>
          </p:cNvPr>
          <p:cNvSpPr txBox="1">
            <a:spLocks/>
          </p:cNvSpPr>
          <p:nvPr/>
        </p:nvSpPr>
        <p:spPr>
          <a:xfrm>
            <a:off x="355861" y="4717575"/>
            <a:ext cx="6068616" cy="311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Code to to prepare and launch FDW batches</a:t>
            </a:r>
            <a:r>
              <a:rPr lang="en-US" sz="1600" b="1" dirty="0">
                <a:latin typeface="Arial" panose="020B0604020202020204" pitchFamily="34" charset="0"/>
              </a:rPr>
              <a:t>:</a:t>
            </a:r>
            <a:endParaRPr lang="en-US" sz="16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02067FD-74C1-747E-C2B9-F1AC16C3C2A8}"/>
              </a:ext>
            </a:extLst>
          </p:cNvPr>
          <p:cNvSpPr txBox="1">
            <a:spLocks/>
          </p:cNvSpPr>
          <p:nvPr/>
        </p:nvSpPr>
        <p:spPr>
          <a:xfrm>
            <a:off x="8041378" y="4466053"/>
            <a:ext cx="4416898" cy="1583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</a:rPr>
              <a:t>New OSG Updates</a:t>
            </a: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Login requires 2FA</a:t>
            </a: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Further work required for integrating FDW with web interface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A95A4B-1E20-4A87-B0E1-8CA18FCCC4F1}"/>
              </a:ext>
            </a:extLst>
          </p:cNvPr>
          <p:cNvSpPr txBox="1">
            <a:spLocks/>
          </p:cNvSpPr>
          <p:nvPr/>
        </p:nvSpPr>
        <p:spPr>
          <a:xfrm>
            <a:off x="7502549" y="979759"/>
            <a:ext cx="4955727" cy="311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600" b="1" dirty="0">
                <a:latin typeface="Arial" panose="020B0604020202020204" pitchFamily="34" charset="0"/>
              </a:rPr>
              <a:t>Python automating connecting to OSG:</a:t>
            </a:r>
            <a:endParaRPr lang="en-US" sz="16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342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ED2D36A-AF4D-5F42-FA83-8A9A5C4564DC}"/>
              </a:ext>
            </a:extLst>
          </p:cNvPr>
          <p:cNvSpPr/>
          <p:nvPr/>
        </p:nvSpPr>
        <p:spPr>
          <a:xfrm>
            <a:off x="1485901" y="2889535"/>
            <a:ext cx="8327172" cy="3377514"/>
          </a:xfrm>
          <a:prstGeom prst="roundRect">
            <a:avLst/>
          </a:prstGeom>
          <a:solidFill>
            <a:srgbClr val="FAFF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702BBD9-DA35-7C07-4F15-7B2968F6E548}"/>
              </a:ext>
            </a:extLst>
          </p:cNvPr>
          <p:cNvSpPr/>
          <p:nvPr/>
        </p:nvSpPr>
        <p:spPr>
          <a:xfrm>
            <a:off x="3177915" y="1108483"/>
            <a:ext cx="7405142" cy="1299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-50670"/>
            <a:ext cx="9895133" cy="999066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Concurrent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HTCondor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DAGMans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Experiment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4B604D-C479-7B47-2CE6-B62022AA9797}"/>
              </a:ext>
            </a:extLst>
          </p:cNvPr>
          <p:cNvSpPr txBox="1">
            <a:spLocks/>
          </p:cNvSpPr>
          <p:nvPr/>
        </p:nvSpPr>
        <p:spPr>
          <a:xfrm>
            <a:off x="1711435" y="2727792"/>
            <a:ext cx="8754256" cy="4502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Generated 16,000 waveforms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Used full Chile input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Partitioned FDW workloads in 1, 2, 4, and 8 </a:t>
            </a:r>
            <a:r>
              <a:rPr lang="en-US" sz="2400" dirty="0" err="1">
                <a:latin typeface="Arial" panose="020B0604020202020204" pitchFamily="34" charset="0"/>
              </a:rPr>
              <a:t>DAGMans</a:t>
            </a:r>
            <a:endParaRPr lang="en-US" sz="2400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Aimed to gain insight into OSG workload optimization</a:t>
            </a: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endParaRPr lang="en-US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371E5-30E3-FC29-CA04-BA3C4016A83C}"/>
              </a:ext>
            </a:extLst>
          </p:cNvPr>
          <p:cNvSpPr txBox="1"/>
          <p:nvPr/>
        </p:nvSpPr>
        <p:spPr>
          <a:xfrm>
            <a:off x="3645167" y="1268571"/>
            <a:ext cx="6820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Is partitioning OSG workloads into multiple concurrently running </a:t>
            </a:r>
            <a:r>
              <a:rPr lang="en-US" sz="2800" b="1" dirty="0" err="1">
                <a:solidFill>
                  <a:schemeClr val="bg1"/>
                </a:solidFill>
              </a:rPr>
              <a:t>DAGMans</a:t>
            </a:r>
            <a:r>
              <a:rPr lang="en-US" sz="2800" b="1" dirty="0">
                <a:solidFill>
                  <a:schemeClr val="bg1"/>
                </a:solidFill>
              </a:rPr>
              <a:t> beneficial?</a:t>
            </a:r>
          </a:p>
        </p:txBody>
      </p:sp>
    </p:spTree>
    <p:extLst>
      <p:ext uri="{BB962C8B-B14F-4D97-AF65-F5344CB8AC3E}">
        <p14:creationId xmlns:p14="http://schemas.microsoft.com/office/powerpoint/2010/main" val="916246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25BF20-FA7E-7BB8-3CF3-B320085CE600}"/>
              </a:ext>
            </a:extLst>
          </p:cNvPr>
          <p:cNvSpPr/>
          <p:nvPr/>
        </p:nvSpPr>
        <p:spPr>
          <a:xfrm>
            <a:off x="118772" y="782120"/>
            <a:ext cx="5628885" cy="2852034"/>
          </a:xfrm>
          <a:prstGeom prst="roundRect">
            <a:avLst/>
          </a:prstGeom>
          <a:solidFill>
            <a:srgbClr val="FAFF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72" y="-272133"/>
            <a:ext cx="10672913" cy="999067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Concurrent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HTCondor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DAGMans</a:t>
            </a:r>
            <a:r>
              <a:rPr lang="en-US" sz="2800" b="1" dirty="0">
                <a:latin typeface="Arial" panose="020B0604020202020204" pitchFamily="34" charset="0"/>
              </a:rPr>
              <a:t>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Results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FD563-C0B0-E21B-E83B-7CAC0F67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891" y="973799"/>
            <a:ext cx="6310109" cy="48903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E82668-713A-5592-FDD6-DB34B00F012D}"/>
              </a:ext>
            </a:extLst>
          </p:cNvPr>
          <p:cNvSpPr txBox="1">
            <a:spLocks/>
          </p:cNvSpPr>
          <p:nvPr/>
        </p:nvSpPr>
        <p:spPr>
          <a:xfrm>
            <a:off x="525600" y="548323"/>
            <a:ext cx="4377128" cy="4086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b="1" dirty="0">
                <a:latin typeface="Arial" panose="020B0604020202020204" pitchFamily="34" charset="0"/>
              </a:rPr>
              <a:t>Runtime stayed similar despite fewer jobs per individual DAGMan when partitioned </a:t>
            </a: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endParaRPr lang="en-US" b="1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b="1" dirty="0">
                <a:latin typeface="Arial" panose="020B0604020202020204" pitchFamily="34" charset="0"/>
              </a:rPr>
              <a:t>As more </a:t>
            </a:r>
            <a:r>
              <a:rPr lang="en-US" b="1" dirty="0" err="1">
                <a:latin typeface="Arial" panose="020B0604020202020204" pitchFamily="34" charset="0"/>
              </a:rPr>
              <a:t>DAGMans</a:t>
            </a:r>
            <a:r>
              <a:rPr lang="en-US" b="1" dirty="0">
                <a:latin typeface="Arial" panose="020B0604020202020204" pitchFamily="34" charset="0"/>
              </a:rPr>
              <a:t> ran at the same time, throughput decreased and wait times increased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graph of a number of running&#10;&#10;Description automatically generated with medium confidence">
            <a:extLst>
              <a:ext uri="{FF2B5EF4-FFF2-40B4-BE49-F238E27FC236}">
                <a16:creationId xmlns:a16="http://schemas.microsoft.com/office/drawing/2014/main" id="{F9FB249C-A8F3-F8B4-B517-CF1C86539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92"/>
          <a:stretch/>
        </p:blipFill>
        <p:spPr>
          <a:xfrm>
            <a:off x="118772" y="4511592"/>
            <a:ext cx="5628886" cy="1735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5A58D-7415-6C36-E472-469BFEFCC23E}"/>
              </a:ext>
            </a:extLst>
          </p:cNvPr>
          <p:cNvSpPr txBox="1"/>
          <p:nvPr/>
        </p:nvSpPr>
        <p:spPr>
          <a:xfrm>
            <a:off x="276043" y="4087074"/>
            <a:ext cx="499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Individual Job Wait Times Sorted (~9,000 jobs):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BB237-1039-0401-AA52-ED0AB3D632F9}"/>
              </a:ext>
            </a:extLst>
          </p:cNvPr>
          <p:cNvSpPr txBox="1"/>
          <p:nvPr/>
        </p:nvSpPr>
        <p:spPr>
          <a:xfrm>
            <a:off x="7091342" y="604467"/>
            <a:ext cx="467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Average DAGMan Throughput and Runtime: </a:t>
            </a:r>
          </a:p>
        </p:txBody>
      </p:sp>
    </p:spTree>
    <p:extLst>
      <p:ext uri="{BB962C8B-B14F-4D97-AF65-F5344CB8AC3E}">
        <p14:creationId xmlns:p14="http://schemas.microsoft.com/office/powerpoint/2010/main" val="3237989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E36D64-9742-E9EC-7287-E5EBAA610323}"/>
              </a:ext>
            </a:extLst>
          </p:cNvPr>
          <p:cNvSpPr/>
          <p:nvPr/>
        </p:nvSpPr>
        <p:spPr>
          <a:xfrm>
            <a:off x="327659" y="4109122"/>
            <a:ext cx="6976692" cy="22653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8FDFFA-F756-815B-9A2E-170A7CA2CA20}"/>
              </a:ext>
            </a:extLst>
          </p:cNvPr>
          <p:cNvSpPr/>
          <p:nvPr/>
        </p:nvSpPr>
        <p:spPr>
          <a:xfrm>
            <a:off x="218441" y="563880"/>
            <a:ext cx="7085910" cy="34594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1" y="-254607"/>
            <a:ext cx="10891519" cy="999066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Cloud Bursting (VDC Bursting) Simulation Framework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73658-F1D3-8B3B-FDDB-B1CCCDF1C493}"/>
              </a:ext>
            </a:extLst>
          </p:cNvPr>
          <p:cNvSpPr txBox="1">
            <a:spLocks/>
          </p:cNvSpPr>
          <p:nvPr/>
        </p:nvSpPr>
        <p:spPr>
          <a:xfrm>
            <a:off x="536807" y="668259"/>
            <a:ext cx="6836989" cy="3097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100" dirty="0">
                <a:latin typeface="Arial" panose="020B0604020202020204" pitchFamily="34" charset="0"/>
              </a:rPr>
              <a:t>Python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100" dirty="0">
                <a:latin typeface="Arial" panose="020B0604020202020204" pitchFamily="34" charset="0"/>
              </a:rPr>
              <a:t>Simulated OSG job offloading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1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CSV </a:t>
            </a:r>
            <a:r>
              <a:rPr lang="en-US" sz="2100" dirty="0">
                <a:latin typeface="Arial" panose="020B0604020202020204" pitchFamily="34" charset="0"/>
              </a:rPr>
              <a:t>file input with batch and individual job time stats</a:t>
            </a:r>
            <a:endParaRPr lang="en-US" sz="21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100" b="1" dirty="0">
                <a:latin typeface="Arial" panose="020B0604020202020204" pitchFamily="34" charset="0"/>
              </a:rPr>
              <a:t>Loop to monitor every second of DAGMan batch while assessing job times (submission, execution, termination)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1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Assessed OSG th</a:t>
            </a:r>
            <a:r>
              <a:rPr lang="en-US" sz="2100" dirty="0">
                <a:latin typeface="Arial" panose="020B0604020202020204" pitchFamily="34" charset="0"/>
              </a:rPr>
              <a:t>roughput and queue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86BC4-C5C3-CAF8-5E5C-6DE21136F066}"/>
              </a:ext>
            </a:extLst>
          </p:cNvPr>
          <p:cNvSpPr txBox="1"/>
          <p:nvPr/>
        </p:nvSpPr>
        <p:spPr>
          <a:xfrm>
            <a:off x="7557513" y="524770"/>
            <a:ext cx="4450770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OSG-Tailored Policies:</a:t>
            </a:r>
          </a:p>
          <a:p>
            <a:r>
              <a:rPr lang="en-US" sz="2400" b="1" dirty="0">
                <a:solidFill>
                  <a:schemeClr val="bg1"/>
                </a:solidFill>
                <a:effectLst/>
                <a:latin typeface="LinLibertineTB"/>
              </a:rPr>
              <a:t>	Policy 1: </a:t>
            </a:r>
            <a:r>
              <a:rPr lang="en-US" sz="2400" dirty="0">
                <a:solidFill>
                  <a:schemeClr val="bg1"/>
                </a:solidFill>
                <a:effectLst/>
                <a:latin typeface="LinLibertineT"/>
              </a:rPr>
              <a:t>Periodically evaluated if the instant throughput of the batch falls below a threshold</a:t>
            </a:r>
            <a:r>
              <a:rPr lang="en-US" sz="2400" dirty="0">
                <a:solidFill>
                  <a:schemeClr val="bg1"/>
                </a:solidFill>
                <a:latin typeface="LinLibertine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inLibertineT"/>
                <a:sym typeface="Wingdings" pitchFamily="2" charset="2"/>
              </a:rPr>
              <a:t> Cloud burst if low</a:t>
            </a:r>
            <a:endParaRPr lang="en-US" sz="2400" dirty="0">
              <a:solidFill>
                <a:schemeClr val="bg1"/>
              </a:solidFill>
              <a:effectLst/>
              <a:latin typeface="LinLibertineT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  <a:effectLst/>
                <a:latin typeface="LinLibertineTB"/>
              </a:rPr>
              <a:t>	Policy 2: </a:t>
            </a:r>
            <a:r>
              <a:rPr lang="en-US" sz="2400" dirty="0">
                <a:solidFill>
                  <a:schemeClr val="bg1"/>
                </a:solidFill>
                <a:effectLst/>
                <a:latin typeface="LinLibertineT"/>
              </a:rPr>
              <a:t>Regularly analyze submitted OSG jobs and assess their queue duration </a:t>
            </a:r>
            <a:r>
              <a:rPr lang="en-US" sz="2400" dirty="0">
                <a:solidFill>
                  <a:schemeClr val="bg1"/>
                </a:solidFill>
                <a:effectLst/>
                <a:latin typeface="LinLibertineT"/>
                <a:sym typeface="Wingdings" pitchFamily="2" charset="2"/>
              </a:rPr>
              <a:t> Cloud burst if queued too long</a:t>
            </a:r>
            <a:r>
              <a:rPr lang="en-US" sz="2400" dirty="0">
                <a:solidFill>
                  <a:schemeClr val="bg1"/>
                </a:solidFill>
                <a:effectLst/>
                <a:latin typeface="LinLibertineT"/>
              </a:rPr>
              <a:t>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  <a:effectLst/>
                <a:latin typeface="LinLibertineTB"/>
              </a:rPr>
              <a:t>	Policy 3: </a:t>
            </a:r>
            <a:r>
              <a:rPr lang="en-US" sz="2400" dirty="0">
                <a:solidFill>
                  <a:schemeClr val="bg1"/>
                </a:solidFill>
                <a:effectLst/>
                <a:latin typeface="LinLibertineT"/>
              </a:rPr>
              <a:t>Monitor the timestamp of the most recent job added to the queue </a:t>
            </a:r>
            <a:r>
              <a:rPr lang="en-US" sz="2400" dirty="0">
                <a:solidFill>
                  <a:schemeClr val="bg1"/>
                </a:solidFill>
                <a:effectLst/>
                <a:latin typeface="LinLibertineT"/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bg1"/>
                </a:solidFill>
                <a:effectLst/>
                <a:latin typeface="LinLibertineT"/>
              </a:rPr>
              <a:t> Cloud burst if gap too long.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41B6FC-B8F9-83EB-F0E3-FCE11D2593E9}"/>
              </a:ext>
            </a:extLst>
          </p:cNvPr>
          <p:cNvSpPr txBox="1">
            <a:spLocks/>
          </p:cNvSpPr>
          <p:nvPr/>
        </p:nvSpPr>
        <p:spPr>
          <a:xfrm>
            <a:off x="536808" y="3721198"/>
            <a:ext cx="6836989" cy="2805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2100" dirty="0">
                <a:latin typeface="Arial" panose="020B0604020202020204" pitchFamily="34" charset="0"/>
              </a:rPr>
              <a:t>- </a:t>
            </a:r>
            <a:r>
              <a:rPr lang="en-US" sz="2100" b="1" dirty="0">
                <a:latin typeface="Arial" panose="020B0604020202020204" pitchFamily="34" charset="0"/>
              </a:rPr>
              <a:t>Ran </a:t>
            </a:r>
            <a:r>
              <a:rPr lang="en-US" sz="2100" b="1" dirty="0" err="1">
                <a:latin typeface="Arial" panose="020B0604020202020204" pitchFamily="34" charset="0"/>
              </a:rPr>
              <a:t>FakeQuakes</a:t>
            </a:r>
            <a:r>
              <a:rPr lang="en-US" sz="2100" b="1" dirty="0">
                <a:latin typeface="Arial" panose="020B0604020202020204" pitchFamily="34" charset="0"/>
              </a:rPr>
              <a:t> on AWS to collect simulated Cloud-job-times:</a:t>
            </a:r>
          </a:p>
          <a:p>
            <a:pPr marL="457200" lvl="1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2100" dirty="0">
                <a:latin typeface="Arial" panose="020B0604020202020204" pitchFamily="34" charset="0"/>
              </a:rPr>
              <a:t>16 ruptures: 287 sec., 	2 waveforms: 144 sec.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100" dirty="0">
                <a:latin typeface="Arial" panose="020B0604020202020204" pitchFamily="34" charset="0"/>
              </a:rPr>
              <a:t>Chose AWS due to VDC’s ability to integrate with it</a:t>
            </a:r>
          </a:p>
        </p:txBody>
      </p:sp>
    </p:spTree>
    <p:extLst>
      <p:ext uri="{BB962C8B-B14F-4D97-AF65-F5344CB8AC3E}">
        <p14:creationId xmlns:p14="http://schemas.microsoft.com/office/powerpoint/2010/main" val="142482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A48FFE-AB31-EBE0-A36B-5D4A57487847}"/>
              </a:ext>
            </a:extLst>
          </p:cNvPr>
          <p:cNvSpPr/>
          <p:nvPr/>
        </p:nvSpPr>
        <p:spPr>
          <a:xfrm>
            <a:off x="3674533" y="5829878"/>
            <a:ext cx="5098626" cy="757346"/>
          </a:xfrm>
          <a:prstGeom prst="roundRect">
            <a:avLst/>
          </a:prstGeom>
          <a:solidFill>
            <a:srgbClr val="FFE2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624F6F-FE69-1F7C-A967-E86C928771CD}"/>
              </a:ext>
            </a:extLst>
          </p:cNvPr>
          <p:cNvSpPr/>
          <p:nvPr/>
        </p:nvSpPr>
        <p:spPr>
          <a:xfrm>
            <a:off x="4981096" y="389730"/>
            <a:ext cx="6963367" cy="1299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A6128-F744-72D3-2A9C-FA89F434AF11}"/>
              </a:ext>
            </a:extLst>
          </p:cNvPr>
          <p:cNvSpPr/>
          <p:nvPr/>
        </p:nvSpPr>
        <p:spPr>
          <a:xfrm>
            <a:off x="785084" y="1787592"/>
            <a:ext cx="10445531" cy="3955689"/>
          </a:xfrm>
          <a:prstGeom prst="roundRect">
            <a:avLst/>
          </a:prstGeom>
          <a:solidFill>
            <a:srgbClr val="FAFF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07" y="111781"/>
            <a:ext cx="4758267" cy="861803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VDC Bursting Experiments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64443-BCFB-7958-E87D-F6E1AA195828}"/>
              </a:ext>
            </a:extLst>
          </p:cNvPr>
          <p:cNvSpPr txBox="1">
            <a:spLocks/>
          </p:cNvSpPr>
          <p:nvPr/>
        </p:nvSpPr>
        <p:spPr>
          <a:xfrm>
            <a:off x="685801" y="2837449"/>
            <a:ext cx="10340353" cy="2919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200" dirty="0">
                <a:latin typeface="Arial" panose="020B0604020202020204" pitchFamily="34" charset="0"/>
              </a:rPr>
              <a:t>Used 2 actual DAGMan batch results as input to simulator 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200" dirty="0">
                <a:latin typeface="Arial" panose="020B0604020202020204" pitchFamily="34" charset="0"/>
              </a:rPr>
              <a:t>16,000 waveforms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200" dirty="0">
                <a:latin typeface="Arial" panose="020B0604020202020204" pitchFamily="34" charset="0"/>
              </a:rPr>
              <a:t>Evaluated Policies 1 and 2 </a:t>
            </a:r>
          </a:p>
          <a:p>
            <a:pPr lvl="2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000" dirty="0">
                <a:latin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</a:rPr>
              <a:t>offloading probe-times and max-queue times</a:t>
            </a:r>
            <a:r>
              <a:rPr lang="en-US" sz="2000" dirty="0">
                <a:latin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200" dirty="0">
                <a:latin typeface="Arial" panose="020B0604020202020204" pitchFamily="34" charset="0"/>
              </a:rPr>
              <a:t>Simulated Cloud cost </a:t>
            </a:r>
            <a:r>
              <a:rPr lang="en-US" sz="2200" b="1" dirty="0">
                <a:latin typeface="Arial" panose="020B0604020202020204" pitchFamily="34" charset="0"/>
              </a:rPr>
              <a:t>(Amazon AWS prices: 0.0017$ per min.)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200" dirty="0">
                <a:latin typeface="Arial" panose="020B0604020202020204" pitchFamily="34" charset="0"/>
              </a:rPr>
              <a:t>Looked at instant throughput, batch runtimes, std. </a:t>
            </a:r>
            <a:r>
              <a:rPr lang="en-US" sz="2200" dirty="0" err="1">
                <a:latin typeface="Arial" panose="020B0604020202020204" pitchFamily="34" charset="0"/>
              </a:rPr>
              <a:t>devs</a:t>
            </a:r>
            <a:r>
              <a:rPr lang="en-US" sz="2200" dirty="0">
                <a:latin typeface="Arial" panose="020B0604020202020204" pitchFamily="34" charset="0"/>
              </a:rPr>
              <a:t>, and the percentage of jobs simulated to be ran on Cloud resources vs. OSG</a:t>
            </a:r>
          </a:p>
          <a:p>
            <a:pPr lvl="1">
              <a:lnSpc>
                <a:spcPct val="120000"/>
              </a:lnSpc>
              <a:spcAft>
                <a:spcPts val="0"/>
              </a:spcAft>
              <a:buFontTx/>
              <a:buChar char="-"/>
            </a:pPr>
            <a:endParaRPr lang="en-US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8248B-3AA6-8EDC-F9E7-A8A4C6DA0783}"/>
              </a:ext>
            </a:extLst>
          </p:cNvPr>
          <p:cNvSpPr txBox="1"/>
          <p:nvPr/>
        </p:nvSpPr>
        <p:spPr>
          <a:xfrm>
            <a:off x="5123939" y="496531"/>
            <a:ext cx="6820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Can OSG workflows be effectively accelerated with additional Cloud resources?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E0A3A-6943-E041-2247-E2592DFFEBD2}"/>
              </a:ext>
            </a:extLst>
          </p:cNvPr>
          <p:cNvSpPr txBox="1"/>
          <p:nvPr/>
        </p:nvSpPr>
        <p:spPr>
          <a:xfrm>
            <a:off x="3587482" y="5910480"/>
            <a:ext cx="5335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Aimed to not burst &gt; 30% of jobs</a:t>
            </a:r>
          </a:p>
        </p:txBody>
      </p:sp>
    </p:spTree>
    <p:extLst>
      <p:ext uri="{BB962C8B-B14F-4D97-AF65-F5344CB8AC3E}">
        <p14:creationId xmlns:p14="http://schemas.microsoft.com/office/powerpoint/2010/main" val="756195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FAF132D-A3FD-4932-4655-4BD313A13152}"/>
              </a:ext>
            </a:extLst>
          </p:cNvPr>
          <p:cNvSpPr/>
          <p:nvPr/>
        </p:nvSpPr>
        <p:spPr>
          <a:xfrm>
            <a:off x="39100" y="4077542"/>
            <a:ext cx="7647373" cy="2357189"/>
          </a:xfrm>
          <a:prstGeom prst="roundRect">
            <a:avLst/>
          </a:prstGeom>
          <a:solidFill>
            <a:srgbClr val="FAFF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4F725-C66F-D8F9-8691-19445145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2" y="368999"/>
            <a:ext cx="10204387" cy="3654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044AA-24F6-EAB6-7B21-A4AE6693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03" y="3954891"/>
            <a:ext cx="4320232" cy="273458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139" y="-226811"/>
            <a:ext cx="5797722" cy="813643"/>
          </a:xfrm>
        </p:spPr>
        <p:txBody>
          <a:bodyPr>
            <a:normAutofit fontScale="90000"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VDC Bursting Simulation Results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D264B8-2136-8D8C-9138-9FB64ED3D792}"/>
              </a:ext>
            </a:extLst>
          </p:cNvPr>
          <p:cNvSpPr txBox="1">
            <a:spLocks/>
          </p:cNvSpPr>
          <p:nvPr/>
        </p:nvSpPr>
        <p:spPr>
          <a:xfrm>
            <a:off x="166730" y="4237268"/>
            <a:ext cx="7873000" cy="2360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2000" b="1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Policy 1 had the greatest effect 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probe time for offloading jobs based on throughput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sz="2000" dirty="0">
                <a:latin typeface="Arial" panose="020B0604020202020204" pitchFamily="34" charset="0"/>
              </a:rPr>
              <a:t>Reasonable cost &lt; 14$ (under bursting limit)</a:t>
            </a: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</a:rPr>
              <a:t>38.7% decrease in runtime while bursting &lt; 30% of jobs (Batch 1)</a:t>
            </a: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Batch 2 didn’t see feasible improvement under bursting limit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endParaRPr lang="en-US" sz="20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2AD6B7-5ED6-2A3A-AF6B-0DF41E219C5F}"/>
              </a:ext>
            </a:extLst>
          </p:cNvPr>
          <p:cNvCxnSpPr>
            <a:cxnSpLocks/>
          </p:cNvCxnSpPr>
          <p:nvPr/>
        </p:nvCxnSpPr>
        <p:spPr>
          <a:xfrm flipH="1">
            <a:off x="2718924" y="974785"/>
            <a:ext cx="352080" cy="959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1C7D26-40D1-59F4-4999-4022E560FA67}"/>
              </a:ext>
            </a:extLst>
          </p:cNvPr>
          <p:cNvSpPr txBox="1"/>
          <p:nvPr/>
        </p:nvSpPr>
        <p:spPr>
          <a:xfrm>
            <a:off x="2490394" y="837677"/>
            <a:ext cx="1958008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Interesting result with 10 sec prob and 120 min max-queue</a:t>
            </a:r>
            <a:endParaRPr lang="en-US" sz="1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2AF0-D8CB-235A-5BD9-8517A5FD08C1}"/>
              </a:ext>
            </a:extLst>
          </p:cNvPr>
          <p:cNvCxnSpPr>
            <a:cxnSpLocks/>
          </p:cNvCxnSpPr>
          <p:nvPr/>
        </p:nvCxnSpPr>
        <p:spPr>
          <a:xfrm>
            <a:off x="10565769" y="3147107"/>
            <a:ext cx="252795" cy="16121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9172B2-BC70-5DF4-4E73-887661AE0798}"/>
              </a:ext>
            </a:extLst>
          </p:cNvPr>
          <p:cNvSpPr txBox="1"/>
          <p:nvPr/>
        </p:nvSpPr>
        <p:spPr>
          <a:xfrm>
            <a:off x="10511237" y="2249737"/>
            <a:ext cx="1591830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Interesting result with 10 sec prob and 120 min max-queue (B1)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204281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D9FA43-4BA1-F3C0-A35D-510AEC009B0E}"/>
              </a:ext>
            </a:extLst>
          </p:cNvPr>
          <p:cNvSpPr/>
          <p:nvPr/>
        </p:nvSpPr>
        <p:spPr>
          <a:xfrm>
            <a:off x="151444" y="0"/>
            <a:ext cx="5529828" cy="6507804"/>
          </a:xfrm>
          <a:prstGeom prst="roundRect">
            <a:avLst/>
          </a:prstGeom>
          <a:solidFill>
            <a:srgbClr val="D0FED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30" y="100846"/>
            <a:ext cx="3976914" cy="999066"/>
          </a:xfrm>
        </p:spPr>
        <p:txBody>
          <a:bodyPr>
            <a:normAutofit/>
          </a:bodyPr>
          <a:lstStyle/>
          <a:p>
            <a:pPr algn="ctr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Discussion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86FB3-1B18-AB0F-BC9D-985BE09E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2" y="783752"/>
            <a:ext cx="6338224" cy="508364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9819F96-E0DE-8C67-0F6B-1E7FE9FBA934}"/>
              </a:ext>
            </a:extLst>
          </p:cNvPr>
          <p:cNvSpPr txBox="1">
            <a:spLocks/>
          </p:cNvSpPr>
          <p:nvPr/>
        </p:nvSpPr>
        <p:spPr>
          <a:xfrm>
            <a:off x="396615" y="667778"/>
            <a:ext cx="4963146" cy="5090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50,000 waveforms made in &lt; 1.5 days 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vs.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20+ day generation of 36,800 previously in Oregon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0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56.8% decrease in runtime when run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ning 50,000 simulations with FDW vs. 1,024 with single machine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</a:rPr>
              <a:t>Parallelization of </a:t>
            </a:r>
            <a:r>
              <a:rPr lang="en-US" sz="2000" b="1" dirty="0" err="1">
                <a:latin typeface="Arial" panose="020B0604020202020204" pitchFamily="34" charset="0"/>
              </a:rPr>
              <a:t>FakeQuakes</a:t>
            </a:r>
            <a:r>
              <a:rPr lang="en-US" sz="2000" b="1" dirty="0">
                <a:latin typeface="Arial" panose="020B0604020202020204" pitchFamily="34" charset="0"/>
              </a:rPr>
              <a:t> deemed feasible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0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FDW 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e</a:t>
            </a:r>
            <a:r>
              <a:rPr lang="en-US" sz="20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xcelled at high amounts of simulation (~5x throughput increase)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000" dirty="0">
                <a:latin typeface="Arial" panose="020B0604020202020204" pitchFamily="34" charset="0"/>
              </a:rPr>
              <a:t>Found opportunities for accelerating OSG workloads (bursting)</a:t>
            </a:r>
            <a:endParaRPr lang="en-US" sz="20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</a:rPr>
              <a:t>First step of integrating </a:t>
            </a:r>
            <a:r>
              <a:rPr lang="en-US" sz="2000" b="1" dirty="0" err="1">
                <a:latin typeface="Arial" panose="020B0604020202020204" pitchFamily="34" charset="0"/>
              </a:rPr>
              <a:t>MudPy</a:t>
            </a:r>
            <a:r>
              <a:rPr lang="en-US" sz="2000" b="1" dirty="0">
                <a:latin typeface="Arial" panose="020B0604020202020204" pitchFamily="34" charset="0"/>
              </a:rPr>
              <a:t> into VDC</a:t>
            </a:r>
            <a:endParaRPr 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891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4CF7833-39C9-2703-E9B0-32E85A967479}"/>
              </a:ext>
            </a:extLst>
          </p:cNvPr>
          <p:cNvSpPr/>
          <p:nvPr/>
        </p:nvSpPr>
        <p:spPr>
          <a:xfrm>
            <a:off x="180426" y="527819"/>
            <a:ext cx="5915574" cy="58980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BC6FEA-C03C-9AEE-9FDE-318F3BE2392D}"/>
              </a:ext>
            </a:extLst>
          </p:cNvPr>
          <p:cNvSpPr/>
          <p:nvPr/>
        </p:nvSpPr>
        <p:spPr>
          <a:xfrm>
            <a:off x="6540712" y="774019"/>
            <a:ext cx="5499249" cy="5580773"/>
          </a:xfrm>
          <a:prstGeom prst="roundRect">
            <a:avLst/>
          </a:prstGeom>
          <a:solidFill>
            <a:srgbClr val="FFE2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243" y="-316851"/>
            <a:ext cx="8773159" cy="999066"/>
          </a:xfrm>
        </p:spPr>
        <p:txBody>
          <a:bodyPr>
            <a:normAutofit/>
          </a:bodyPr>
          <a:lstStyle/>
          <a:p>
            <a:pPr algn="ctr"/>
            <a:r>
              <a:rPr lang="en-US" sz="28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Conclusion and Future Work</a:t>
            </a:r>
            <a:endParaRPr lang="en-US" sz="2800" b="1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E6345-1EEA-5275-E418-CB646F39BCCC}"/>
              </a:ext>
            </a:extLst>
          </p:cNvPr>
          <p:cNvSpPr txBox="1">
            <a:spLocks/>
          </p:cNvSpPr>
          <p:nvPr/>
        </p:nvSpPr>
        <p:spPr>
          <a:xfrm>
            <a:off x="461630" y="1555153"/>
            <a:ext cx="5844987" cy="45870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</a:rPr>
              <a:t>Conclusion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S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ignificant reduction in execution time for 10s of 1,000s of simulations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Successful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Partitioning </a:t>
            </a:r>
            <a:r>
              <a:rPr lang="en-US" sz="2400" dirty="0" err="1">
                <a:latin typeface="Arial" panose="020B0604020202020204" pitchFamily="34" charset="0"/>
              </a:rPr>
              <a:t>HTCondor</a:t>
            </a:r>
            <a:r>
              <a:rPr lang="en-US" sz="2400" dirty="0">
                <a:latin typeface="Arial" panose="020B0604020202020204" pitchFamily="34" charset="0"/>
              </a:rPr>
              <a:t> DAGMan workloads is not optimal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Further elaboration on VDC Bursting model required (offloading OSG)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Tx/>
              <a:buChar char="-"/>
            </a:pP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45C9D7-BE4A-E481-D002-ED01DEF709C0}"/>
              </a:ext>
            </a:extLst>
          </p:cNvPr>
          <p:cNvSpPr txBox="1">
            <a:spLocks/>
          </p:cNvSpPr>
          <p:nvPr/>
        </p:nvSpPr>
        <p:spPr>
          <a:xfrm>
            <a:off x="6791741" y="985163"/>
            <a:ext cx="5499249" cy="4900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</a:rPr>
              <a:t>Future Work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Experimenting with regions beyond Chile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Helping researchers leverage existing datasets and create new ones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Integrate with VDC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256C4F-E93E-9BFC-EFBD-577EF02AE633}"/>
              </a:ext>
            </a:extLst>
          </p:cNvPr>
          <p:cNvCxnSpPr>
            <a:cxnSpLocks/>
          </p:cNvCxnSpPr>
          <p:nvPr/>
        </p:nvCxnSpPr>
        <p:spPr>
          <a:xfrm>
            <a:off x="6231721" y="824058"/>
            <a:ext cx="0" cy="52983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225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20" y="2332374"/>
            <a:ext cx="8773159" cy="2193251"/>
          </a:xfrm>
        </p:spPr>
        <p:txBody>
          <a:bodyPr>
            <a:noAutofit/>
          </a:bodyPr>
          <a:lstStyle/>
          <a:p>
            <a:pPr algn="ctr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Thank You!</a:t>
            </a:r>
            <a:b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Questions?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9411F-65BE-1F97-8EED-456F68A0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118" y="109417"/>
            <a:ext cx="1454728" cy="998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3B1BFA-F3FD-C871-A27C-271F4A470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88" y="109417"/>
            <a:ext cx="2067791" cy="1064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0B97D-FBBE-BE22-CCFD-7AD3920C7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85" y="-39697"/>
            <a:ext cx="1289538" cy="12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BE04-55D0-D36C-C9E2-13CB676E9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3" y="1271153"/>
            <a:ext cx="6186052" cy="4315691"/>
          </a:xfrm>
        </p:spPr>
        <p:txBody>
          <a:bodyPr/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Marcus Adair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Primary Author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1st year MS Computer Science student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Presenting research from my undergrad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University of Utah, </a:t>
            </a:r>
          </a:p>
          <a:p>
            <a:pPr lvl="1" fontAlgn="base">
              <a:spcAft>
                <a:spcPts val="0"/>
              </a:spcAft>
              <a:buFontTx/>
              <a:buChar char="-"/>
            </a:pPr>
            <a:r>
              <a:rPr lang="en-US" sz="2000" dirty="0">
                <a:latin typeface="Arial" panose="020B0604020202020204" pitchFamily="34" charset="0"/>
              </a:rPr>
              <a:t>Scientific Computing and Imaging (SCI) Institute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24B0-9EDC-E6C2-BF6D-2B788F5D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D9E0-E380-3B44-BCCB-530A1FF37C6C}" type="datetime1">
              <a:rPr lang="en-US" smtClean="0"/>
              <a:t>11/8/23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632E0-9DDC-E2D5-CF38-A01ECE60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B1FDE8-9FDA-8E9F-CF7E-02426108D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4" y="1498822"/>
            <a:ext cx="2883650" cy="386035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BCB39-79CF-AB21-118E-6BB5CF38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118" y="109417"/>
            <a:ext cx="1454728" cy="998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AC3FE-30C4-769A-6B0A-804389A1A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788" y="109417"/>
            <a:ext cx="2067791" cy="1064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4AD1A7-A5D8-EC55-6166-4BCD95208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485" y="-39697"/>
            <a:ext cx="1289538" cy="12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1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157761B-9D9B-3676-0D9C-5147AF4EF94B}"/>
              </a:ext>
            </a:extLst>
          </p:cNvPr>
          <p:cNvSpPr/>
          <p:nvPr/>
        </p:nvSpPr>
        <p:spPr>
          <a:xfrm>
            <a:off x="6585915" y="476000"/>
            <a:ext cx="5529316" cy="3279402"/>
          </a:xfrm>
          <a:prstGeom prst="roundRect">
            <a:avLst/>
          </a:prstGeom>
          <a:solidFill>
            <a:srgbClr val="FAFFC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C4B102D-C0F6-751D-BB1D-97BF396FD0A4}"/>
              </a:ext>
            </a:extLst>
          </p:cNvPr>
          <p:cNvSpPr/>
          <p:nvPr/>
        </p:nvSpPr>
        <p:spPr>
          <a:xfrm>
            <a:off x="1304060" y="3897461"/>
            <a:ext cx="8302336" cy="2528405"/>
          </a:xfrm>
          <a:prstGeom prst="roundRect">
            <a:avLst/>
          </a:prstGeom>
          <a:solidFill>
            <a:srgbClr val="D0FED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69DAD3-6EE1-E6E2-1550-C60543998719}"/>
              </a:ext>
            </a:extLst>
          </p:cNvPr>
          <p:cNvSpPr/>
          <p:nvPr/>
        </p:nvSpPr>
        <p:spPr>
          <a:xfrm>
            <a:off x="685801" y="1046340"/>
            <a:ext cx="5250304" cy="2756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07" y="0"/>
            <a:ext cx="6161808" cy="999066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A6831-6D99-5ECF-5558-5ABFF953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312" y="1065639"/>
            <a:ext cx="4807460" cy="267046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Synthetic data from large (Mw 7.5+) earthquake simulations has proven valuable in training AI-based earthquake early warning (EEW) models</a:t>
            </a:r>
            <a:endParaRPr lang="en-US" sz="24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70D878-4871-FD80-BC06-A449E3F92178}"/>
              </a:ext>
            </a:extLst>
          </p:cNvPr>
          <p:cNvSpPr txBox="1">
            <a:spLocks/>
          </p:cNvSpPr>
          <p:nvPr/>
        </p:nvSpPr>
        <p:spPr>
          <a:xfrm>
            <a:off x="1304060" y="3862418"/>
            <a:ext cx="8302336" cy="26704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MudPy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lti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ata Source Modeling and Inversion Toolkit in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thon)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(Melgar et al.)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Synthesizes data for training models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imulates earthquake ruptures and GNSS satellite waveforms (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FakeQuakes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 functions (e.g., model tsunamis)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BFBDE7-A8C9-FC30-6F95-60AC418011CC}"/>
              </a:ext>
            </a:extLst>
          </p:cNvPr>
          <p:cNvSpPr txBox="1">
            <a:spLocks/>
          </p:cNvSpPr>
          <p:nvPr/>
        </p:nvSpPr>
        <p:spPr>
          <a:xfrm>
            <a:off x="6833376" y="-218165"/>
            <a:ext cx="5372099" cy="4488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Earthquake early warning (</a:t>
            </a:r>
            <a:r>
              <a:rPr lang="en-US" sz="24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EEW</a:t>
            </a:r>
            <a:r>
              <a:rPr lang="en-US" sz="24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):</a:t>
            </a:r>
            <a:endParaRPr lang="en-US" sz="2400" b="0" i="0" u="sng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M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achine learning (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</a:p>
          <a:p>
            <a:pPr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redict earthquake magnitude (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Mw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Better-informed decision making</a:t>
            </a:r>
          </a:p>
          <a:p>
            <a:pPr algn="l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Large events are rare so synthetic data is used in training</a:t>
            </a:r>
          </a:p>
        </p:txBody>
      </p:sp>
      <p:pic>
        <p:nvPicPr>
          <p:cNvPr id="9" name="Picture 8" descr="A yellow letter o on a green background with University of Oregon in the background&#10;&#10;Description automatically generated">
            <a:extLst>
              <a:ext uri="{FF2B5EF4-FFF2-40B4-BE49-F238E27FC236}">
                <a16:creationId xmlns:a16="http://schemas.microsoft.com/office/drawing/2014/main" id="{56D0C6D8-87F0-994B-7281-CCE7CC1F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782" y="4309915"/>
            <a:ext cx="851748" cy="851748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</p:spTree>
    <p:extLst>
      <p:ext uri="{BB962C8B-B14F-4D97-AF65-F5344CB8AC3E}">
        <p14:creationId xmlns:p14="http://schemas.microsoft.com/office/powerpoint/2010/main" val="249119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56244F-8F07-A37D-A84C-F3BDDC470B00}"/>
              </a:ext>
            </a:extLst>
          </p:cNvPr>
          <p:cNvSpPr/>
          <p:nvPr/>
        </p:nvSpPr>
        <p:spPr>
          <a:xfrm>
            <a:off x="299148" y="4156438"/>
            <a:ext cx="11314424" cy="22131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444F37-9C73-E0AD-ED51-F86320BE3866}"/>
              </a:ext>
            </a:extLst>
          </p:cNvPr>
          <p:cNvSpPr/>
          <p:nvPr/>
        </p:nvSpPr>
        <p:spPr>
          <a:xfrm>
            <a:off x="3203862" y="126253"/>
            <a:ext cx="8878209" cy="3831150"/>
          </a:xfrm>
          <a:prstGeom prst="roundRect">
            <a:avLst/>
          </a:prstGeom>
          <a:solidFill>
            <a:srgbClr val="D0FED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91390"/>
            <a:ext cx="6161808" cy="999066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70D878-4871-FD80-BC06-A449E3F92178}"/>
              </a:ext>
            </a:extLst>
          </p:cNvPr>
          <p:cNvSpPr txBox="1">
            <a:spLocks/>
          </p:cNvSpPr>
          <p:nvPr/>
        </p:nvSpPr>
        <p:spPr>
          <a:xfrm>
            <a:off x="578428" y="3802687"/>
            <a:ext cx="11035144" cy="2670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dirty="0">
                <a:effectLst/>
                <a:latin typeface="Arial" panose="020B0604020202020204" pitchFamily="34" charset="0"/>
              </a:rPr>
              <a:t>Research Goals:</a:t>
            </a:r>
            <a:endParaRPr lang="en-US" sz="2200" b="0" i="0" u="none" strike="noStrike" dirty="0"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Address above limitations through parallel workflow (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FDW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Facilitate efficient data access for interdisciplinary research communities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Contribute to fully unleashing the potential of data and AI for societal impacts (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EEW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BFBDE7-A8C9-FC30-6F95-60AC418011CC}"/>
              </a:ext>
            </a:extLst>
          </p:cNvPr>
          <p:cNvSpPr txBox="1">
            <a:spLocks/>
          </p:cNvSpPr>
          <p:nvPr/>
        </p:nvSpPr>
        <p:spPr>
          <a:xfrm>
            <a:off x="3559030" y="0"/>
            <a:ext cx="8717973" cy="3241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MudPy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FakeQuakes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Limitations: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Running simulations can take days (sequential generation)</a:t>
            </a:r>
          </a:p>
          <a:p>
            <a:pPr algn="l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 user-friendly</a:t>
            </a:r>
          </a:p>
          <a:p>
            <a:pPr algn="l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 current platform for easy discovery and broad sharing of generated data 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7B372-4C8F-89E5-CE50-831640DEA99C}"/>
              </a:ext>
            </a:extLst>
          </p:cNvPr>
          <p:cNvSpPr txBox="1"/>
          <p:nvPr/>
        </p:nvSpPr>
        <p:spPr>
          <a:xfrm>
            <a:off x="4845626" y="2956302"/>
            <a:ext cx="6660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solidFill>
                  <a:srgbClr val="A61C00"/>
                </a:solidFill>
                <a:effectLst/>
                <a:latin typeface="Arial" panose="020B0604020202020204" pitchFamily="34" charset="0"/>
              </a:rPr>
              <a:t>These can hinder the the broad adoption of </a:t>
            </a:r>
            <a:r>
              <a:rPr lang="en-US" sz="2000" b="1" i="0" u="none" strike="noStrike" dirty="0" err="1">
                <a:solidFill>
                  <a:srgbClr val="A61C00"/>
                </a:solidFill>
                <a:effectLst/>
                <a:latin typeface="Arial" panose="020B0604020202020204" pitchFamily="34" charset="0"/>
              </a:rPr>
              <a:t>MudPy</a:t>
            </a:r>
            <a:r>
              <a:rPr lang="en-US" sz="2000" b="1" i="0" u="none" strike="noStrike" dirty="0">
                <a:solidFill>
                  <a:srgbClr val="A61C00"/>
                </a:solidFill>
                <a:effectLst/>
                <a:latin typeface="Arial" panose="020B0604020202020204" pitchFamily="34" charset="0"/>
              </a:rPr>
              <a:t>, especially for non-programmers!</a:t>
            </a:r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935E6C-F975-AB64-D456-9DF4D5523AFF}"/>
              </a:ext>
            </a:extLst>
          </p:cNvPr>
          <p:cNvSpPr/>
          <p:nvPr/>
        </p:nvSpPr>
        <p:spPr>
          <a:xfrm>
            <a:off x="50568" y="4190387"/>
            <a:ext cx="7659569" cy="22672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9F6EF5-0D9B-4291-413D-195B2C1144BF}"/>
              </a:ext>
            </a:extLst>
          </p:cNvPr>
          <p:cNvSpPr/>
          <p:nvPr/>
        </p:nvSpPr>
        <p:spPr>
          <a:xfrm>
            <a:off x="148788" y="513673"/>
            <a:ext cx="7561349" cy="3547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1E073E-8D7D-C56F-3038-8922FD8F4540}"/>
              </a:ext>
            </a:extLst>
          </p:cNvPr>
          <p:cNvSpPr/>
          <p:nvPr/>
        </p:nvSpPr>
        <p:spPr>
          <a:xfrm>
            <a:off x="8889249" y="2459006"/>
            <a:ext cx="2335011" cy="4518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F82C71E-675D-9BB5-56A4-55D66014ACE0}"/>
              </a:ext>
            </a:extLst>
          </p:cNvPr>
          <p:cNvSpPr/>
          <p:nvPr/>
        </p:nvSpPr>
        <p:spPr>
          <a:xfrm>
            <a:off x="7914114" y="70328"/>
            <a:ext cx="4180612" cy="2355254"/>
          </a:xfrm>
          <a:prstGeom prst="roundRect">
            <a:avLst/>
          </a:prstGeom>
          <a:solidFill>
            <a:srgbClr val="B2FF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286" y="-280308"/>
            <a:ext cx="6161808" cy="999066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Related Work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BFBDE7-A8C9-FC30-6F95-60AC418011CC}"/>
              </a:ext>
            </a:extLst>
          </p:cNvPr>
          <p:cNvSpPr txBox="1">
            <a:spLocks/>
          </p:cNvSpPr>
          <p:nvPr/>
        </p:nvSpPr>
        <p:spPr>
          <a:xfrm>
            <a:off x="269556" y="240228"/>
            <a:ext cx="7561349" cy="4277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FakeQuakes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waveforms recently used in training a model to predict the magnitude of 5 real, large earthquakes in Chile.</a:t>
            </a:r>
          </a:p>
          <a:p>
            <a:pPr marL="0" indent="0">
              <a:spcAft>
                <a:spcPts val="0"/>
              </a:spcAft>
              <a:buNone/>
            </a:pPr>
            <a:endParaRPr lang="en-US" sz="240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Outperformed similar approaches</a:t>
            </a:r>
            <a:endParaRPr lang="en-US" sz="2400" dirty="0">
              <a:solidFill>
                <a:srgbClr val="C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Prior successful models didn’t focus on large earthquakes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36,800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</a:rPr>
              <a:t>FakeQuakes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 waveforms used in training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20+ day generation</a:t>
            </a:r>
          </a:p>
          <a:p>
            <a:pPr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[“</a:t>
            </a:r>
            <a:r>
              <a:rPr lang="en-US" sz="2400" dirty="0">
                <a:effectLst/>
                <a:latin typeface="LinLibertineT"/>
              </a:rPr>
              <a:t>Early Warning for Great Earthquakes From Characterization of Crustal Deformation Patterns With Deep Learning” Lin et al., 2021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E7A2E-BD45-E5E5-CCF1-D93EA388B358}"/>
              </a:ext>
            </a:extLst>
          </p:cNvPr>
          <p:cNvSpPr txBox="1">
            <a:spLocks/>
          </p:cNvSpPr>
          <p:nvPr/>
        </p:nvSpPr>
        <p:spPr>
          <a:xfrm>
            <a:off x="159761" y="4060796"/>
            <a:ext cx="7560821" cy="210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- </a:t>
            </a:r>
            <a:r>
              <a:rPr lang="en-US" sz="2000" b="1" i="0" u="none" strike="noStrike" dirty="0" err="1">
                <a:effectLst/>
                <a:latin typeface="Arial" panose="020B0604020202020204" pitchFamily="34" charset="0"/>
              </a:rPr>
              <a:t>FakeQuakes</a:t>
            </a:r>
            <a:r>
              <a:rPr lang="en-US" sz="2000" b="1" dirty="0">
                <a:latin typeface="Arial" panose="020B0604020202020204" pitchFamily="34" charset="0"/>
              </a:rPr>
              <a:t> </a:t>
            </a: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waveforms have been validated against actual events</a:t>
            </a:r>
            <a:r>
              <a:rPr lang="en-US" sz="2000" b="1" dirty="0">
                <a:latin typeface="Arial" panose="020B0604020202020204" pitchFamily="34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[Goldberg and Melgar, 2020]</a:t>
            </a:r>
            <a:endPara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Confirmed via demonstration of good agreement with real dat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a in the frequency and time domains 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73E1A0-B650-FB2A-AFB0-537026436DE2}"/>
              </a:ext>
            </a:extLst>
          </p:cNvPr>
          <p:cNvSpPr txBox="1">
            <a:spLocks/>
          </p:cNvSpPr>
          <p:nvPr/>
        </p:nvSpPr>
        <p:spPr>
          <a:xfrm>
            <a:off x="8066348" y="-215957"/>
            <a:ext cx="4180611" cy="256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- A grad student in Spain researched whether </a:t>
            </a: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GPUs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US" sz="2000" b="1" i="0" u="none" strike="noStrike" dirty="0" err="1">
                <a:effectLst/>
                <a:latin typeface="Arial" panose="020B0604020202020204" pitchFamily="34" charset="0"/>
              </a:rPr>
              <a:t>Cuda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, and </a:t>
            </a:r>
            <a:r>
              <a:rPr lang="en-US" sz="2000" b="1" i="0" u="none" strike="noStrike" dirty="0" err="1">
                <a:effectLst/>
                <a:latin typeface="Arial" panose="020B0604020202020204" pitchFamily="34" charset="0"/>
              </a:rPr>
              <a:t>MudPy</a:t>
            </a: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 code modifications 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could accelerate 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</a:rPr>
              <a:t>MudPy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>
              <a:spcAft>
                <a:spcPts val="0"/>
              </a:spcAft>
              <a:buFontTx/>
              <a:buChar char="-"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10% improvement, deemed not feasible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Carillo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2019]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10BC4A-81A2-8631-23DD-F8F83D302DE4}"/>
              </a:ext>
            </a:extLst>
          </p:cNvPr>
          <p:cNvSpPr txBox="1">
            <a:spLocks/>
          </p:cNvSpPr>
          <p:nvPr/>
        </p:nvSpPr>
        <p:spPr>
          <a:xfrm>
            <a:off x="8972986" y="2033122"/>
            <a:ext cx="3611357" cy="971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MudPy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</a:rPr>
              <a:t>us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 MPI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E57CD-58B7-C51C-93EF-224E2182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95" y="2972402"/>
            <a:ext cx="4192857" cy="34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8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EFE575-6275-8785-B96E-92C46526CEC0}"/>
              </a:ext>
            </a:extLst>
          </p:cNvPr>
          <p:cNvSpPr/>
          <p:nvPr/>
        </p:nvSpPr>
        <p:spPr>
          <a:xfrm>
            <a:off x="6422096" y="595553"/>
            <a:ext cx="5569836" cy="42605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BC746D-0213-AFF3-9D90-3169E2CE312F}"/>
              </a:ext>
            </a:extLst>
          </p:cNvPr>
          <p:cNvSpPr/>
          <p:nvPr/>
        </p:nvSpPr>
        <p:spPr>
          <a:xfrm>
            <a:off x="200068" y="595553"/>
            <a:ext cx="5255149" cy="4026900"/>
          </a:xfrm>
          <a:prstGeom prst="roundRect">
            <a:avLst/>
          </a:prstGeom>
          <a:solidFill>
            <a:srgbClr val="FFE2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096" y="-286072"/>
            <a:ext cx="6161808" cy="999066"/>
          </a:xfrm>
        </p:spPr>
        <p:txBody>
          <a:bodyPr>
            <a:normAutofit/>
          </a:bodyPr>
          <a:lstStyle/>
          <a:p>
            <a:pPr algn="ctr"/>
            <a:r>
              <a:rPr lang="en-US" sz="2800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Background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502CA8-16E9-F209-77A4-09752ADB87F2}"/>
              </a:ext>
            </a:extLst>
          </p:cNvPr>
          <p:cNvSpPr txBox="1">
            <a:spLocks/>
          </p:cNvSpPr>
          <p:nvPr/>
        </p:nvSpPr>
        <p:spPr>
          <a:xfrm>
            <a:off x="407375" y="666037"/>
            <a:ext cx="6014721" cy="3744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spcAft>
                <a:spcPts val="0"/>
              </a:spcAft>
              <a:buNone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 Science Grid (OSG)</a:t>
            </a:r>
          </a:p>
          <a:p>
            <a:pPr>
              <a:lnSpc>
                <a:spcPct val="170000"/>
              </a:lnSpc>
              <a:spcAft>
                <a:spcPts val="0"/>
              </a:spcAft>
              <a:buFontTx/>
              <a:buChar char="-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 Throughput Computing (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HTC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Dedicated to open science</a:t>
            </a:r>
          </a:p>
          <a:p>
            <a:pPr>
              <a:lnSpc>
                <a:spcPct val="170000"/>
              </a:lnSpc>
              <a:spcAft>
                <a:spcPts val="0"/>
              </a:spcAft>
              <a:buFontTx/>
              <a:buChar char="-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Shared resources contributed by universities, government-support SC institutions, and more</a:t>
            </a:r>
          </a:p>
          <a:p>
            <a:pPr>
              <a:lnSpc>
                <a:spcPct val="17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Custom workflows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6BDAD6-1A39-6CD8-FFB5-AC480EB8CCAF}"/>
              </a:ext>
            </a:extLst>
          </p:cNvPr>
          <p:cNvSpPr txBox="1">
            <a:spLocks/>
          </p:cNvSpPr>
          <p:nvPr/>
        </p:nvSpPr>
        <p:spPr>
          <a:xfrm>
            <a:off x="6629402" y="694557"/>
            <a:ext cx="5611093" cy="419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spcAft>
                <a:spcPts val="0"/>
              </a:spcAft>
              <a:buNone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Virtual Data Collaboratory (VDC)</a:t>
            </a:r>
          </a:p>
          <a:p>
            <a:pPr>
              <a:lnSpc>
                <a:spcPct val="17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Federated Data Cyberinfrastructure (</a:t>
            </a:r>
            <a:r>
              <a:rPr lang="en-US" sz="2400" b="1" dirty="0">
                <a:latin typeface="Arial" panose="020B0604020202020204" pitchFamily="34" charset="0"/>
              </a:rPr>
              <a:t>CI</a:t>
            </a:r>
            <a:r>
              <a:rPr lang="en-US" sz="2400" dirty="0"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  <a:spcAft>
                <a:spcPts val="0"/>
              </a:spcAft>
              <a:buFontTx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NSF-funded</a:t>
            </a:r>
          </a:p>
          <a:p>
            <a:pPr>
              <a:lnSpc>
                <a:spcPct val="17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Supports interdisciplinary, collaborative research</a:t>
            </a:r>
          </a:p>
          <a:p>
            <a:pPr>
              <a:lnSpc>
                <a:spcPct val="170000"/>
              </a:lnSpc>
              <a:spcAft>
                <a:spcPts val="0"/>
              </a:spcAft>
              <a:buFontTx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Efficient access to data and data services (e.g</a:t>
            </a:r>
            <a:r>
              <a:rPr lang="en-US" sz="2400" dirty="0">
                <a:latin typeface="Arial" panose="020B0604020202020204" pitchFamily="34" charset="0"/>
              </a:rPr>
              <a:t>., metadata curation and data discovery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Web interface and API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A logo with orange lines&#10;&#10;Description automatically generated">
            <a:extLst>
              <a:ext uri="{FF2B5EF4-FFF2-40B4-BE49-F238E27FC236}">
                <a16:creationId xmlns:a16="http://schemas.microsoft.com/office/drawing/2014/main" id="{15D31E18-978B-134F-C18B-028CFB95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9" y="4762383"/>
            <a:ext cx="2126729" cy="1411489"/>
          </a:xfrm>
          <a:prstGeom prst="rect">
            <a:avLst/>
          </a:prstGeom>
        </p:spPr>
      </p:pic>
      <p:pic>
        <p:nvPicPr>
          <p:cNvPr id="17" name="Picture 16" descr="A blue and orange text with white clouds&#10;&#10;Description automatically generated">
            <a:extLst>
              <a:ext uri="{FF2B5EF4-FFF2-40B4-BE49-F238E27FC236}">
                <a16:creationId xmlns:a16="http://schemas.microsoft.com/office/drawing/2014/main" id="{8F7330F6-4577-1A0C-0107-625E2E1DD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06" y="4892484"/>
            <a:ext cx="3175000" cy="161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7DED2-7CEB-7848-D85C-A9E515021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544" y="5039053"/>
            <a:ext cx="801190" cy="550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613E7-7496-13C8-926C-A612AFB52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7406" y="5002699"/>
            <a:ext cx="1138832" cy="586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481F44-CB51-6A27-9C6C-D83AA91D5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2555" y="5710998"/>
            <a:ext cx="710212" cy="714398"/>
          </a:xfrm>
          <a:prstGeom prst="rect">
            <a:avLst/>
          </a:prstGeom>
        </p:spPr>
      </p:pic>
      <p:pic>
        <p:nvPicPr>
          <p:cNvPr id="12" name="Picture 11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568229F0-D282-46D9-0E97-86588458D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750" y="5007415"/>
            <a:ext cx="3390423" cy="7324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C4BB0-5E90-4C44-FBCD-40B7868631B9}"/>
              </a:ext>
            </a:extLst>
          </p:cNvPr>
          <p:cNvCxnSpPr>
            <a:cxnSpLocks/>
          </p:cNvCxnSpPr>
          <p:nvPr/>
        </p:nvCxnSpPr>
        <p:spPr>
          <a:xfrm>
            <a:off x="6214789" y="824058"/>
            <a:ext cx="0" cy="52983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521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060771-53F8-AE93-CFC9-704A1402358E}"/>
              </a:ext>
            </a:extLst>
          </p:cNvPr>
          <p:cNvSpPr/>
          <p:nvPr/>
        </p:nvSpPr>
        <p:spPr>
          <a:xfrm>
            <a:off x="5906126" y="466908"/>
            <a:ext cx="5947502" cy="3225643"/>
          </a:xfrm>
          <a:prstGeom prst="roundRect">
            <a:avLst/>
          </a:prstGeom>
          <a:solidFill>
            <a:srgbClr val="FAFF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329AA3-60C4-F370-F874-725AD094B010}"/>
              </a:ext>
            </a:extLst>
          </p:cNvPr>
          <p:cNvSpPr/>
          <p:nvPr/>
        </p:nvSpPr>
        <p:spPr>
          <a:xfrm>
            <a:off x="5906125" y="3777520"/>
            <a:ext cx="5781096" cy="2724735"/>
          </a:xfrm>
          <a:prstGeom prst="roundRect">
            <a:avLst/>
          </a:prstGeom>
          <a:solidFill>
            <a:srgbClr val="D0FED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72" y="-247827"/>
            <a:ext cx="8773159" cy="999066"/>
          </a:xfrm>
        </p:spPr>
        <p:txBody>
          <a:bodyPr>
            <a:norm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Increasing Earthquake Simulation Quantities Experiment</a:t>
            </a:r>
            <a:endParaRPr lang="en-US" sz="24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82322-2A01-B9E9-7BCB-9E4815F1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0" y="439921"/>
            <a:ext cx="5618991" cy="598594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CBF099-A7A2-2E62-0A79-036EEFCF6815}"/>
              </a:ext>
            </a:extLst>
          </p:cNvPr>
          <p:cNvSpPr txBox="1">
            <a:spLocks/>
          </p:cNvSpPr>
          <p:nvPr/>
        </p:nvSpPr>
        <p:spPr>
          <a:xfrm>
            <a:off x="6108333" y="3234128"/>
            <a:ext cx="6503429" cy="4801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</a:rPr>
              <a:t>Results (Full Input):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~5x throughput increase (1,024 to 50,000)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24,960 waveforms in 12.5 </a:t>
            </a:r>
            <a:r>
              <a:rPr lang="en-US" dirty="0" err="1">
                <a:latin typeface="Arial" panose="020B0604020202020204" pitchFamily="34" charset="0"/>
              </a:rPr>
              <a:t>hrs</a:t>
            </a:r>
            <a:endParaRPr lang="en-US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50,000 in &lt; 35 hours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Higher result variability for 50,000 waveforms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endParaRPr lang="en-US" sz="18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F386B-57B4-EDFA-1E6C-0FFDDE292110}"/>
              </a:ext>
            </a:extLst>
          </p:cNvPr>
          <p:cNvSpPr txBox="1">
            <a:spLocks/>
          </p:cNvSpPr>
          <p:nvPr/>
        </p:nvSpPr>
        <p:spPr>
          <a:xfrm>
            <a:off x="6228226" y="624196"/>
            <a:ext cx="6503429" cy="3195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b="1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 waveform amounts</a:t>
            </a:r>
          </a:p>
          <a:p>
            <a:pPr marL="457200" lvl="1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Arial" panose="020B0604020202020204" pitchFamily="34" charset="0"/>
              </a:rPr>
              <a:t>1,024, 2,000, 5,120, 10,000, 24,960, 50,0000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Simulated earthquakes in </a:t>
            </a:r>
            <a:r>
              <a:rPr lang="en-US" b="1" dirty="0">
                <a:latin typeface="Arial" panose="020B0604020202020204" pitchFamily="34" charset="0"/>
              </a:rPr>
              <a:t>Chile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b="1" dirty="0">
                <a:latin typeface="Arial" panose="020B0604020202020204" pitchFamily="34" charset="0"/>
              </a:rPr>
              <a:t>2 input sizes 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(small: 2 GNSS stations, full 121 stations)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Runtime, throughput, min/max, std. dev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Aimed to </a:t>
            </a:r>
            <a:r>
              <a:rPr lang="en-US" b="1" dirty="0">
                <a:latin typeface="Arial" panose="020B0604020202020204" pitchFamily="34" charset="0"/>
              </a:rPr>
              <a:t>gain insight into feasibility of OSG</a:t>
            </a: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91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7CF849F-8FC8-8B4D-CEBC-25F3843DFC62}"/>
              </a:ext>
            </a:extLst>
          </p:cNvPr>
          <p:cNvSpPr/>
          <p:nvPr/>
        </p:nvSpPr>
        <p:spPr>
          <a:xfrm>
            <a:off x="8966812" y="818065"/>
            <a:ext cx="2858991" cy="3349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95A6BCF-F0E7-2192-C860-FFD8A59BA631}"/>
              </a:ext>
            </a:extLst>
          </p:cNvPr>
          <p:cNvSpPr/>
          <p:nvPr/>
        </p:nvSpPr>
        <p:spPr>
          <a:xfrm>
            <a:off x="173609" y="857925"/>
            <a:ext cx="5295451" cy="48310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0"/>
            <a:ext cx="8773159" cy="999066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FakeQuakes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DAGMan Workflow (FDW)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E979-85E1-1225-D164-878CF56A9951}"/>
              </a:ext>
            </a:extLst>
          </p:cNvPr>
          <p:cNvSpPr txBox="1">
            <a:spLocks/>
          </p:cNvSpPr>
          <p:nvPr/>
        </p:nvSpPr>
        <p:spPr>
          <a:xfrm>
            <a:off x="559080" y="996327"/>
            <a:ext cx="4596705" cy="4554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 Science Grid (OSG)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HTC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Parallelized rupture and waveform simulation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b="1" dirty="0" err="1">
                <a:latin typeface="Arial" panose="020B0604020202020204" pitchFamily="34" charset="0"/>
              </a:rPr>
              <a:t>HTCondor</a:t>
            </a:r>
            <a:endParaRPr lang="en-US" sz="2400" b="1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400" dirty="0">
                <a:latin typeface="Arial" panose="020B0604020202020204" pitchFamily="34" charset="0"/>
              </a:rPr>
              <a:t>Utilized DAGMan (</a:t>
            </a:r>
            <a:r>
              <a:rPr lang="en-US" sz="2400" dirty="0" err="1">
                <a:latin typeface="Arial" panose="020B0604020202020204" pitchFamily="34" charset="0"/>
              </a:rPr>
              <a:t>HTCondor</a:t>
            </a:r>
            <a:r>
              <a:rPr lang="en-US" sz="2400" dirty="0">
                <a:latin typeface="Arial" panose="020B0604020202020204" pitchFamily="34" charset="0"/>
              </a:rPr>
              <a:t> job scheduling engine)</a:t>
            </a:r>
          </a:p>
          <a:p>
            <a:pPr lvl="1"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2200" dirty="0">
                <a:latin typeface="Arial" panose="020B0604020202020204" pitchFamily="34" charset="0"/>
              </a:rPr>
              <a:t>simple/lightweight default</a:t>
            </a:r>
          </a:p>
          <a:p>
            <a:pPr>
              <a:spcAft>
                <a:spcPts val="0"/>
              </a:spcAft>
              <a:buFontTx/>
              <a:buChar char="-"/>
            </a:pP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FEEB28-1122-F0FA-D8EF-075CDB9BF16F}"/>
              </a:ext>
            </a:extLst>
          </p:cNvPr>
          <p:cNvSpPr txBox="1">
            <a:spLocks/>
          </p:cNvSpPr>
          <p:nvPr/>
        </p:nvSpPr>
        <p:spPr>
          <a:xfrm>
            <a:off x="9273431" y="255634"/>
            <a:ext cx="2232768" cy="4169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Aft>
                <a:spcPts val="0"/>
              </a:spcAft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Additional Technologies: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Singularity (now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Apptainer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dirty="0" err="1">
                <a:latin typeface="Arial" panose="020B0604020202020204" pitchFamily="34" charset="0"/>
              </a:rPr>
              <a:t>Conda</a:t>
            </a:r>
            <a:endParaRPr lang="en-US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Bash, Python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9F15998-1D73-4C7A-A41E-F3590DA3DC5F}"/>
              </a:ext>
            </a:extLst>
          </p:cNvPr>
          <p:cNvSpPr/>
          <p:nvPr/>
        </p:nvSpPr>
        <p:spPr>
          <a:xfrm>
            <a:off x="5620201" y="818065"/>
            <a:ext cx="2858991" cy="41989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1926612-0821-2A77-AE7F-530DD9A39D89}"/>
              </a:ext>
            </a:extLst>
          </p:cNvPr>
          <p:cNvSpPr txBox="1">
            <a:spLocks/>
          </p:cNvSpPr>
          <p:nvPr/>
        </p:nvSpPr>
        <p:spPr>
          <a:xfrm>
            <a:off x="5775679" y="945804"/>
            <a:ext cx="2732234" cy="407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8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•"/>
              <a:defRPr sz="12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 OSG Criteria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</a:rPr>
              <a:t>Ideal: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Arial" panose="020B0604020202020204" pitchFamily="34" charset="0"/>
              </a:rPr>
              <a:t>1,000s of jobs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Arial" panose="020B0604020202020204" pitchFamily="34" charset="0"/>
              </a:rPr>
              <a:t>Each &lt; 10 </a:t>
            </a:r>
            <a:r>
              <a:rPr lang="en-US" sz="1800" dirty="0" err="1">
                <a:latin typeface="Arial" panose="020B0604020202020204" pitchFamily="34" charset="0"/>
              </a:rPr>
              <a:t>hrs</a:t>
            </a:r>
            <a:endParaRPr lang="en-US" sz="1800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Arial" panose="020B0604020202020204" pitchFamily="34" charset="0"/>
              </a:rPr>
              <a:t>&lt; 4 CPU cores</a:t>
            </a:r>
          </a:p>
          <a:p>
            <a:pPr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Still </a:t>
            </a:r>
            <a:r>
              <a:rPr lang="en-US" sz="2000" b="1" dirty="0">
                <a:latin typeface="Arial" panose="020B0604020202020204" pitchFamily="34" charset="0"/>
              </a:rPr>
              <a:t>Advantageous: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Input </a:t>
            </a:r>
            <a:r>
              <a:rPr lang="en-US" sz="1800" dirty="0">
                <a:latin typeface="Arial" panose="020B0604020202020204" pitchFamily="34" charset="0"/>
              </a:rPr>
              <a:t>&lt; 10 GB 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Arial" panose="020B0604020202020204" pitchFamily="34" charset="0"/>
              </a:rPr>
              <a:t>(&lt; 500 MB ideal)</a:t>
            </a:r>
            <a:endParaRPr lang="en-US" sz="18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spcAft>
                <a:spcPts val="0"/>
              </a:spcAft>
              <a:buFontTx/>
              <a:buChar char="-"/>
            </a:pPr>
            <a:endParaRPr lang="en-US" sz="20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logo with orange lines&#10;&#10;Description automatically generated">
            <a:extLst>
              <a:ext uri="{FF2B5EF4-FFF2-40B4-BE49-F238E27FC236}">
                <a16:creationId xmlns:a16="http://schemas.microsoft.com/office/drawing/2014/main" id="{A29A137B-10BB-FB16-332C-80E32591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21" y="5804840"/>
            <a:ext cx="1011764" cy="671498"/>
          </a:xfrm>
          <a:prstGeom prst="rect">
            <a:avLst/>
          </a:prstGeom>
        </p:spPr>
      </p:pic>
      <p:pic>
        <p:nvPicPr>
          <p:cNvPr id="9" name="Picture 8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FFCBA992-0044-63E0-06E8-EA4A5C63D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604" y="5874612"/>
            <a:ext cx="2462388" cy="531954"/>
          </a:xfrm>
          <a:prstGeom prst="rect">
            <a:avLst/>
          </a:prstGeom>
        </p:spPr>
      </p:pic>
      <p:pic>
        <p:nvPicPr>
          <p:cNvPr id="20" name="Picture 19" descr="A blue and yellow snake logo&#10;&#10;Description automatically generated">
            <a:extLst>
              <a:ext uri="{FF2B5EF4-FFF2-40B4-BE49-F238E27FC236}">
                <a16:creationId xmlns:a16="http://schemas.microsoft.com/office/drawing/2014/main" id="{91E7B30B-7059-FB4A-0D37-A7BADB7F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0670" y="4224020"/>
            <a:ext cx="710265" cy="779262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">
            <a:extLst>
              <a:ext uri="{FF2B5EF4-FFF2-40B4-BE49-F238E27FC236}">
                <a16:creationId xmlns:a16="http://schemas.microsoft.com/office/drawing/2014/main" id="{BA81255C-10F5-EB7B-77F3-8F1949635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768" y="4509832"/>
            <a:ext cx="1594652" cy="671498"/>
          </a:xfrm>
          <a:prstGeom prst="rect">
            <a:avLst/>
          </a:prstGeom>
        </p:spPr>
      </p:pic>
      <p:pic>
        <p:nvPicPr>
          <p:cNvPr id="24" name="Picture 23" descr="A green and white letter c&#10;&#10;Description automatically generated">
            <a:extLst>
              <a:ext uri="{FF2B5EF4-FFF2-40B4-BE49-F238E27FC236}">
                <a16:creationId xmlns:a16="http://schemas.microsoft.com/office/drawing/2014/main" id="{887854F9-0481-8094-5588-E762DC4FB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395" y="4531676"/>
            <a:ext cx="627810" cy="6278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F4195D-CDDE-11D5-5B00-02188617E7BD}"/>
              </a:ext>
            </a:extLst>
          </p:cNvPr>
          <p:cNvSpPr txBox="1"/>
          <p:nvPr/>
        </p:nvSpPr>
        <p:spPr>
          <a:xfrm>
            <a:off x="6770991" y="5265550"/>
            <a:ext cx="5438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Git: </a:t>
            </a:r>
            <a:r>
              <a:rPr lang="en-US" dirty="0">
                <a:solidFill>
                  <a:schemeClr val="bg1"/>
                </a:solidFill>
                <a:hlinkClick r:id="rId7"/>
              </a:rPr>
              <a:t>https://github.com/Marcus-Adair/Accelerating-Data-Intensive-Seismic-Research-Through-Parallel-Workflow-Optimization-and-Federated-CI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*Must have an OSG Connect Account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0807EF2-1624-B0FE-5F06-6A8BD8E91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42561" y="4045410"/>
            <a:ext cx="710265" cy="7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1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85BB-6593-025D-DCB2-7710738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20" y="-294360"/>
            <a:ext cx="8773159" cy="999066"/>
          </a:xfrm>
        </p:spPr>
        <p:txBody>
          <a:bodyPr>
            <a:normAutofit/>
          </a:bodyPr>
          <a:lstStyle/>
          <a:p>
            <a:pPr algn="ctr"/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FakeQuakes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DAGMan Workflow (FDW)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89CE-BDD6-EEBE-C110-5F77757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F9FEF-F2DF-4184-7150-1BC0891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8FE15E-1056-E886-F721-FA05CAFB7B3E}"/>
              </a:ext>
            </a:extLst>
          </p:cNvPr>
          <p:cNvSpPr txBox="1">
            <a:spLocks/>
          </p:cNvSpPr>
          <p:nvPr/>
        </p:nvSpPr>
        <p:spPr>
          <a:xfrm>
            <a:off x="5455229" y="6587224"/>
            <a:ext cx="1600200" cy="322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Marcus Adair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41A18-A701-546C-13E5-78BBBD508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44" y="432894"/>
            <a:ext cx="10376321" cy="599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6256BE-E34E-57C0-9BCD-7D7EC2A28B25}"/>
              </a:ext>
            </a:extLst>
          </p:cNvPr>
          <p:cNvSpPr txBox="1"/>
          <p:nvPr/>
        </p:nvSpPr>
        <p:spPr>
          <a:xfrm>
            <a:off x="67808" y="3068469"/>
            <a:ext cx="123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FDW flow:</a:t>
            </a:r>
          </a:p>
        </p:txBody>
      </p:sp>
    </p:spTree>
    <p:extLst>
      <p:ext uri="{BB962C8B-B14F-4D97-AF65-F5344CB8AC3E}">
        <p14:creationId xmlns:p14="http://schemas.microsoft.com/office/powerpoint/2010/main" val="2911546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ustom 23">
      <a:dk1>
        <a:srgbClr val="000000"/>
      </a:dk1>
      <a:lt1>
        <a:srgbClr val="FFFFFF"/>
      </a:lt1>
      <a:dk2>
        <a:srgbClr val="2B7974"/>
      </a:dk2>
      <a:lt2>
        <a:srgbClr val="D2E9D2"/>
      </a:lt2>
      <a:accent1>
        <a:srgbClr val="48BEB7"/>
      </a:accent1>
      <a:accent2>
        <a:srgbClr val="17BAD0"/>
      </a:accent2>
      <a:accent3>
        <a:srgbClr val="BE986C"/>
      </a:accent3>
      <a:accent4>
        <a:srgbClr val="80C36E"/>
      </a:accent4>
      <a:accent5>
        <a:srgbClr val="4D9ED9"/>
      </a:accent5>
      <a:accent6>
        <a:srgbClr val="2B7974"/>
      </a:accent6>
      <a:hlink>
        <a:srgbClr val="2B7974"/>
      </a:hlink>
      <a:folHlink>
        <a:srgbClr val="48BEB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</TotalTime>
  <Words>1299</Words>
  <Application>Microsoft Macintosh PowerPoint</Application>
  <PresentationFormat>Widescreen</PresentationFormat>
  <Paragraphs>223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LinLibertineT</vt:lpstr>
      <vt:lpstr>LinLibertineTB</vt:lpstr>
      <vt:lpstr>Celestial</vt:lpstr>
      <vt:lpstr>Accelerating Data-Intensive Seismic Research  Through Parallel Workflow Optimization  and Federated Cyberinfrastructure</vt:lpstr>
      <vt:lpstr>PowerPoint Presentation</vt:lpstr>
      <vt:lpstr>Introduction</vt:lpstr>
      <vt:lpstr>Introduction</vt:lpstr>
      <vt:lpstr>Related Work</vt:lpstr>
      <vt:lpstr>Background</vt:lpstr>
      <vt:lpstr>Increasing Earthquake Simulation Quantities Experiment</vt:lpstr>
      <vt:lpstr>FakeQuakes DAGMan Workflow (FDW)</vt:lpstr>
      <vt:lpstr>FakeQuakes DAGMan Workflow (FDW)</vt:lpstr>
      <vt:lpstr>“Remotely” Running FDW</vt:lpstr>
      <vt:lpstr>Concurrent HTCondor DAGMans Experiment</vt:lpstr>
      <vt:lpstr>Concurrent HTCondor DAGMans Results</vt:lpstr>
      <vt:lpstr>Cloud Bursting (VDC Bursting) Simulation Framework</vt:lpstr>
      <vt:lpstr>VDC Bursting Experiments</vt:lpstr>
      <vt:lpstr>VDC Bursting Simulation Results</vt:lpstr>
      <vt:lpstr>Discussion</vt:lpstr>
      <vt:lpstr>Conclusion and Future Work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MARCUS ANDREW ADAIR</cp:lastModifiedBy>
  <cp:revision>149</cp:revision>
  <dcterms:created xsi:type="dcterms:W3CDTF">2021-05-28T21:00:04Z</dcterms:created>
  <dcterms:modified xsi:type="dcterms:W3CDTF">2023-11-08T19:34:27Z</dcterms:modified>
</cp:coreProperties>
</file>